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4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D2B6"/>
    <a:srgbClr val="40245E"/>
    <a:srgbClr val="4214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5B4536-3513-385A-3C72-804EF1927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6E1655C-7AD4-5C19-EF27-67F38B646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BBC1E1-77AC-9E80-0AC3-A5E30E5AE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1EAEA22-C3A3-EE3E-EE5F-B218CF8BF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575B9A-A098-ED59-F145-0D19EF75A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035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62FB56-3988-AB1D-497D-F138BE313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E126EBA-4AEC-0CC8-0EEF-64DC05FC5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7A2667C-93FF-2709-D7F3-AB31B78E0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C8B34D8-D5B5-7F26-E112-38547635F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DDAFBD-3B81-99E3-AC2D-350CC3A4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5981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0CE4957-0086-97D1-7BED-C5C9BF7D3E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4160E25-56CA-19BB-BD81-A0B0C1EEA5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C6CD3C-BE65-2447-6BC7-556A6FDBE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687CFE-F5DE-D036-A6C5-D61B36A93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39C2C56-19CD-7482-2BCC-5A0B1A530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1538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84D99C-23B2-3A60-B97A-1592C7530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82BFF9-1AED-33AB-B6F4-53F3B71138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A09CFD-6F0B-8180-B0C2-E61F69D9D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9E6D740-8A30-8AC6-35D2-BE3DC1EA6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300892-74A0-4272-7187-22B15E221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5118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C51F33-3DC9-B73F-50FB-4CFD9B5E5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97B3F5C-6410-F8FA-AAE6-4090A8955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D4EF086-9102-9768-DCBD-AF7E6C91A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6018DA-8E8D-7A9F-A40D-112282829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0EDB5C8-D6D6-E2A6-5748-0445D80CE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783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18C005-CA33-8DD1-CADC-780973A48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E48F30-EF1F-2787-0AFA-012591C91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2BFD826-4DDD-A25A-E86E-CD2B300142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BCCFBCE-1B65-723A-863C-E71B11C60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ECC6AF7-3614-86F3-D587-AEB3BBC0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D027E57-DA33-BD56-4816-580D1ABE6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993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C44669-6B4F-C85A-1124-DD8893D61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9F65097-D34D-5209-4C4D-742EF3A2E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96B89B4-E5B5-B2D5-8F45-D0DE5635ED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5E504AB-A699-0FC1-04A9-895A8B6DF5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5B9C328-E50E-0A0E-87BE-E3F16C8DF8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179668F-D9B7-AB8B-B7B4-494A693EB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DBC59B-6901-4B57-C2ED-375161230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F07B886-A60E-EF38-3377-BF70177E2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192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94091A-429D-767E-F8CA-FD1CBC71A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45E3433-78A3-CFFC-5C6D-96E27ADFA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CB02B15-3902-F8AD-7BD6-77D688D00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A9A909F-DFBF-4DAD-58C2-0BAB795F6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6328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1B58BFE-84B8-8C01-9A7E-BDE93F235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C304BA1-50BA-9F86-A956-73DD1AA84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28FE16C-598F-918F-8105-A7D27EA3D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357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FE0BC0-2FD0-69C5-C843-5F48F68F3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2751A0-3D35-6116-E29A-0AA0F2D1C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2C6AB20-0245-204D-0EC7-82F1349CC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D16340B-358C-A515-EC08-4811E21BB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BFAF876-B9A5-122F-8DAD-C56471149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DB2BAC7-CAB0-F04C-844A-FC487E69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129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CB9145-C00A-4871-B20D-3FA77AC64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7561576-71F1-3C1B-7F7D-1EE5440E8F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7E6767F-FEE9-6698-3A95-A531E8E1A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B7DDCD-86D7-D4AF-8F41-C5D29AD57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6DAAD07-98F2-0094-1C72-FD091503C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C7575D8-F46F-A063-B0DE-4BA870D7E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002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F9F562B-63F9-FF78-2886-5F46305DE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AA181DB-61AB-5F42-9FEA-24F85866E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C2979D2-B87C-63A1-6508-4CDA386250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D0DC73-1212-426F-90CD-FE44564CCFD5}" type="datetimeFigureOut">
              <a:rPr lang="nl-NL" smtClean="0"/>
              <a:t>26-3-2026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E3C0AB0-549F-1490-1F3F-3FB5350F0C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7689815-6E48-36B6-62D2-8589632DBE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1E45C0-1937-4B8A-A7AC-D080384118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151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24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 descr="Afbeelding met meubels, kleding, overdekt, stoel&#10;&#10;Automatisch gegenereerde beschrijving">
            <a:extLst>
              <a:ext uri="{FF2B5EF4-FFF2-40B4-BE49-F238E27FC236}">
                <a16:creationId xmlns:a16="http://schemas.microsoft.com/office/drawing/2014/main" id="{140DCD70-FC6A-67B9-620B-315CE4534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5" r="22316"/>
          <a:stretch/>
        </p:blipFill>
        <p:spPr>
          <a:xfrm>
            <a:off x="1" y="0"/>
            <a:ext cx="6095999" cy="6858000"/>
          </a:xfrm>
          <a:prstGeom prst="rect">
            <a:avLst/>
          </a:prstGeom>
        </p:spPr>
      </p:pic>
      <p:pic>
        <p:nvPicPr>
          <p:cNvPr id="5" name="Afbeelding 4" descr="Afbeelding met tekst, schermopname, Graphics, Lettertype&#10;&#10;Automatisch gegenereerde beschrijving">
            <a:extLst>
              <a:ext uri="{FF2B5EF4-FFF2-40B4-BE49-F238E27FC236}">
                <a16:creationId xmlns:a16="http://schemas.microsoft.com/office/drawing/2014/main" id="{1AAF859B-4FBD-8EE0-7E7D-F4480E483F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576" y="0"/>
            <a:ext cx="2921193" cy="1679713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3F64878B-3B20-2267-17E7-ABBDE3FC1B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4588" y="1882800"/>
            <a:ext cx="5004000" cy="2336400"/>
          </a:xfrm>
          <a:prstGeom prst="rect">
            <a:avLst/>
          </a:prstGeo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sz="4800" dirty="0" err="1">
                <a:solidFill>
                  <a:schemeClr val="bg1"/>
                </a:solidFill>
                <a:latin typeface="RijksoverheidSansHeadingTT" panose="020B0503040202060203" pitchFamily="34" charset="0"/>
              </a:rPr>
              <a:t>Gambling</a:t>
            </a:r>
            <a:r>
              <a:rPr lang="nl-NL" sz="4800" dirty="0">
                <a:solidFill>
                  <a:schemeClr val="bg1"/>
                </a:solidFill>
                <a:latin typeface="RijksoverheidSansHeadingTT" panose="020B0503040202060203" pitchFamily="34" charset="0"/>
              </a:rPr>
              <a:t> </a:t>
            </a:r>
            <a:r>
              <a:rPr lang="nl-NL" sz="4800" dirty="0" err="1">
                <a:solidFill>
                  <a:schemeClr val="bg1"/>
                </a:solidFill>
                <a:latin typeface="RijksoverheidSansHeadingTT" panose="020B0503040202060203" pitchFamily="34" charset="0"/>
              </a:rPr>
              <a:t>harm</a:t>
            </a:r>
            <a:r>
              <a:rPr lang="nl-NL" sz="4800" dirty="0">
                <a:solidFill>
                  <a:schemeClr val="bg1"/>
                </a:solidFill>
                <a:latin typeface="RijksoverheidSansHeadingTT" panose="020B0503040202060203" pitchFamily="34" charset="0"/>
              </a:rPr>
              <a:t> is…</a:t>
            </a:r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3DAFF274-B6FF-BC4F-2CBC-3B176D03BEC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4588" y="4215600"/>
            <a:ext cx="5004000" cy="1339200"/>
          </a:xfrm>
          <a:prstGeom prst="rect">
            <a:avLst/>
          </a:prstGeo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rgbClr val="76D2B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With your group, form a line in which the gambling harm increases from mild to severe.</a:t>
            </a:r>
            <a:endParaRPr lang="nl-NL" dirty="0">
              <a:latin typeface="RijksoverheidSansHeadingTT" panose="020B0503040202060203" pitchFamily="34" charset="0"/>
            </a:endParaRPr>
          </a:p>
        </p:txBody>
      </p:sp>
      <p:sp>
        <p:nvSpPr>
          <p:cNvPr id="8" name="Tijdelijke aanduiding voor datum 12">
            <a:extLst>
              <a:ext uri="{FF2B5EF4-FFF2-40B4-BE49-F238E27FC236}">
                <a16:creationId xmlns:a16="http://schemas.microsoft.com/office/drawing/2014/main" id="{3AC076B0-EA19-238C-CC92-4F9D9BFAC1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87534" y="5891124"/>
            <a:ext cx="5003800" cy="459708"/>
          </a:xfrm>
        </p:spPr>
        <p:txBody>
          <a:bodyPr/>
          <a:lstStyle/>
          <a:p>
            <a:r>
              <a:rPr lang="nl-NL" dirty="0">
                <a:solidFill>
                  <a:schemeClr val="bg1"/>
                </a:solidFill>
                <a:latin typeface="RijksoverheidSansHeadingTT" panose="020B0503040202060203" pitchFamily="34" charset="0"/>
              </a:rPr>
              <a:t>Communication </a:t>
            </a:r>
            <a:r>
              <a:rPr lang="nl-NL" dirty="0" err="1">
                <a:solidFill>
                  <a:schemeClr val="bg1"/>
                </a:solidFill>
                <a:latin typeface="RijksoverheidSansHeadingTT" panose="020B0503040202060203" pitchFamily="34" charset="0"/>
              </a:rPr>
              <a:t>working</a:t>
            </a:r>
            <a:r>
              <a:rPr lang="nl-NL" dirty="0">
                <a:solidFill>
                  <a:schemeClr val="bg1"/>
                </a:solidFill>
                <a:latin typeface="RijksoverheidSansHeadingTT" panose="020B0503040202060203" pitchFamily="34" charset="0"/>
              </a:rPr>
              <a:t> </a:t>
            </a:r>
            <a:r>
              <a:rPr lang="nl-NL" dirty="0" err="1">
                <a:solidFill>
                  <a:schemeClr val="bg1"/>
                </a:solidFill>
                <a:latin typeface="RijksoverheidSansHeadingTT" panose="020B0503040202060203" pitchFamily="34" charset="0"/>
              </a:rPr>
              <a:t>group</a:t>
            </a:r>
            <a:r>
              <a:rPr lang="nl-NL" dirty="0">
                <a:solidFill>
                  <a:schemeClr val="bg1"/>
                </a:solidFill>
                <a:latin typeface="RijksoverheidSansHeadingTT" panose="020B050304020206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2209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FA335-5BF9-22D3-89CD-7AE2D817F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schermopname, tekst, zwart, Graphics&#10;&#10;Automatisch gegenereerde beschrijving">
            <a:extLst>
              <a:ext uri="{FF2B5EF4-FFF2-40B4-BE49-F238E27FC236}">
                <a16:creationId xmlns:a16="http://schemas.microsoft.com/office/drawing/2014/main" id="{D3EC06DE-CBFF-6C0E-CAE0-9FC8E819A2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/>
          <a:stretch/>
        </p:blipFill>
        <p:spPr>
          <a:xfrm>
            <a:off x="0" y="-1"/>
            <a:ext cx="12192000" cy="1315453"/>
          </a:xfrm>
          <a:prstGeom prst="rect">
            <a:avLst/>
          </a:prstGeom>
        </p:spPr>
      </p:pic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77391332-0176-2BB3-A9A5-80919068F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206" y="1620952"/>
            <a:ext cx="10155714" cy="5045024"/>
          </a:xfrm>
          <a:prstGeom prst="rect">
            <a:avLst/>
          </a:prstGeom>
        </p:spPr>
        <p:txBody>
          <a:bodyPr numCol="2" spcCol="468000">
            <a:noAutofit/>
          </a:bodyPr>
          <a:lstStyle>
            <a:lvl1pPr>
              <a:defRPr sz="2000"/>
            </a:lvl1pPr>
          </a:lstStyle>
          <a:p>
            <a:pPr marL="0" indent="0">
              <a:buNone/>
            </a:pPr>
            <a:r>
              <a:rPr lang="en-US" sz="1800" b="1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Group Blue </a:t>
            </a:r>
          </a:p>
          <a:p>
            <a:pPr marL="0" indent="0">
              <a:buNone/>
            </a:pPr>
            <a:endParaRPr lang="nl-NL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buClr>
                <a:srgbClr val="42145F"/>
              </a:buClr>
              <a:buNone/>
            </a:pPr>
            <a:endParaRPr lang="nl-NL" sz="1800" dirty="0">
              <a:latin typeface="RijksoverheidSansHeadingTT" panose="020B0503040202060203" pitchFamily="34" charset="0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9004EE6-A323-541C-937B-0810FFD77B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206" y="738477"/>
            <a:ext cx="10923588" cy="9480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 dirty="0" err="1">
                <a:solidFill>
                  <a:srgbClr val="42145F"/>
                </a:solidFill>
                <a:latin typeface="RijksoverheidSansHeadingTT" panose="020B0503040202060203" pitchFamily="34" charset="0"/>
              </a:rPr>
              <a:t>Gambling</a:t>
            </a:r>
            <a:r>
              <a:rPr lang="nl-NL" dirty="0">
                <a:solidFill>
                  <a:srgbClr val="42145F"/>
                </a:solidFill>
                <a:latin typeface="RijksoverheidSansHeadingTT" panose="020B0503040202060203" pitchFamily="34" charset="0"/>
              </a:rPr>
              <a:t> </a:t>
            </a:r>
            <a:r>
              <a:rPr lang="nl-NL" dirty="0" err="1">
                <a:solidFill>
                  <a:srgbClr val="42145F"/>
                </a:solidFill>
                <a:latin typeface="RijksoverheidSansHeadingTT" panose="020B0503040202060203" pitchFamily="34" charset="0"/>
              </a:rPr>
              <a:t>harm</a:t>
            </a:r>
            <a:r>
              <a:rPr lang="nl-NL" dirty="0">
                <a:solidFill>
                  <a:srgbClr val="42145F"/>
                </a:solidFill>
                <a:latin typeface="RijksoverheidSansHeadingTT" panose="020B0503040202060203" pitchFamily="34" charset="0"/>
              </a:rPr>
              <a:t> is… </a:t>
            </a:r>
          </a:p>
        </p:txBody>
      </p:sp>
      <p:sp>
        <p:nvSpPr>
          <p:cNvPr id="8" name="Tijdelijke aanduiding voor dianummer 14">
            <a:extLst>
              <a:ext uri="{FF2B5EF4-FFF2-40B4-BE49-F238E27FC236}">
                <a16:creationId xmlns:a16="http://schemas.microsoft.com/office/drawing/2014/main" id="{52930943-A64B-4F09-B9E9-14643F73D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2405" y="5907377"/>
            <a:ext cx="5005389" cy="322075"/>
          </a:xfrm>
        </p:spPr>
        <p:txBody>
          <a:bodyPr/>
          <a:lstStyle/>
          <a:p>
            <a:fld id="{10A0A6AF-03C5-477E-939A-E28F7E7F05EA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2D5E7C87-C4A2-06B5-A21D-40D22C606D62}"/>
              </a:ext>
            </a:extLst>
          </p:cNvPr>
          <p:cNvSpPr txBox="1"/>
          <p:nvPr/>
        </p:nvSpPr>
        <p:spPr>
          <a:xfrm>
            <a:off x="634206" y="1918186"/>
            <a:ext cx="10923588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Feeling ashamed because you gamble more often than you want to.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Distancing yourself from friends and family without them knowing the exact reason why.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Tension between you and your partner without it being openly discussed.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When your savings account balance drops because you are using your savings to gamble.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Having no money to go out to dinner or to the movies with your partner.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Being unable to pay your bills on time.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Losing trust, including the trust of those closest to you.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When your work or studies suffer due to absenteeism.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When your family falls apart due to long-term problems.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Thinking it is too late to make things right and that it would be better if you were no longer here.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5534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554CB-4D5D-5BFD-7723-5889F2CAE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schermopname, tekst, zwart, Graphics&#10;&#10;Automatisch gegenereerde beschrijving">
            <a:extLst>
              <a:ext uri="{FF2B5EF4-FFF2-40B4-BE49-F238E27FC236}">
                <a16:creationId xmlns:a16="http://schemas.microsoft.com/office/drawing/2014/main" id="{8CACAB53-4BD7-033B-F4E3-F2B743F67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/>
          <a:stretch/>
        </p:blipFill>
        <p:spPr>
          <a:xfrm>
            <a:off x="0" y="-1"/>
            <a:ext cx="12192000" cy="1315453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36165BF0-121C-DA55-2C28-BE87BCFF4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206" y="738477"/>
            <a:ext cx="10923588" cy="9480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 dirty="0" err="1">
                <a:solidFill>
                  <a:srgbClr val="42145F"/>
                </a:solidFill>
                <a:latin typeface="RijksoverheidSansHeadingTT" panose="020B0503040202060203" pitchFamily="34" charset="0"/>
              </a:rPr>
              <a:t>Gambling</a:t>
            </a:r>
            <a:r>
              <a:rPr lang="nl-NL" dirty="0">
                <a:solidFill>
                  <a:srgbClr val="42145F"/>
                </a:solidFill>
                <a:latin typeface="RijksoverheidSansHeadingTT" panose="020B0503040202060203" pitchFamily="34" charset="0"/>
              </a:rPr>
              <a:t> </a:t>
            </a:r>
            <a:r>
              <a:rPr lang="nl-NL" dirty="0" err="1">
                <a:solidFill>
                  <a:srgbClr val="42145F"/>
                </a:solidFill>
                <a:latin typeface="RijksoverheidSansHeadingTT" panose="020B0503040202060203" pitchFamily="34" charset="0"/>
              </a:rPr>
              <a:t>harm</a:t>
            </a:r>
            <a:r>
              <a:rPr lang="nl-NL" dirty="0">
                <a:solidFill>
                  <a:srgbClr val="42145F"/>
                </a:solidFill>
                <a:latin typeface="RijksoverheidSansHeadingTT" panose="020B0503040202060203" pitchFamily="34" charset="0"/>
              </a:rPr>
              <a:t> is… </a:t>
            </a:r>
          </a:p>
        </p:txBody>
      </p:sp>
      <p:sp>
        <p:nvSpPr>
          <p:cNvPr id="8" name="Tijdelijke aanduiding voor dianummer 14">
            <a:extLst>
              <a:ext uri="{FF2B5EF4-FFF2-40B4-BE49-F238E27FC236}">
                <a16:creationId xmlns:a16="http://schemas.microsoft.com/office/drawing/2014/main" id="{2FDAD756-7A03-10BA-9A82-D79C46227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2405" y="5907377"/>
            <a:ext cx="5005389" cy="322075"/>
          </a:xfrm>
        </p:spPr>
        <p:txBody>
          <a:bodyPr/>
          <a:lstStyle/>
          <a:p>
            <a:fld id="{10A0A6AF-03C5-477E-939A-E28F7E7F05EA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F68F4608-BFDB-33EF-051D-16CEF9362F44}"/>
              </a:ext>
            </a:extLst>
          </p:cNvPr>
          <p:cNvSpPr txBox="1"/>
          <p:nvPr/>
        </p:nvSpPr>
        <p:spPr>
          <a:xfrm>
            <a:off x="634206" y="1534124"/>
            <a:ext cx="1069848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Group Yellow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No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longer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having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time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for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things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actually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find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more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enjoyable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or important.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Distorting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truth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about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how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much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and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how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often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gamble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Spending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money on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gambling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that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was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originally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intended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for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something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else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When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child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is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sad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because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are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paying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little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attention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to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them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Borrowing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from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others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and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hoping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can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pay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it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back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if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hit a "big win."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When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relationship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deteriorates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due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to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distrust,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arguments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, or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disappointment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Gambling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during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work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hours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When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no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longer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have money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to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put a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meal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on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table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When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gas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and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electricity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are cut off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because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haven't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paid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bills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When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you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take a large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sum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of money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from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football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club’s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treasury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for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third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time in order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to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alt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gamble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99093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309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RijksoverheidSansHeadingTT</vt:lpstr>
      <vt:lpstr>Verdana</vt:lpstr>
      <vt:lpstr>Kantoorthema</vt:lpstr>
      <vt:lpstr>Gambling harm is…</vt:lpstr>
      <vt:lpstr>Gambling harm is… </vt:lpstr>
      <vt:lpstr>Gambling harm is… </vt:lpstr>
    </vt:vector>
  </TitlesOfParts>
  <Company>kansspelautoriteit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Nina Jovanovic</dc:creator>
  <cp:lastModifiedBy>Simone Wellendorph Lehmann</cp:lastModifiedBy>
  <cp:revision>14</cp:revision>
  <dcterms:created xsi:type="dcterms:W3CDTF">2024-10-21T15:16:25Z</dcterms:created>
  <dcterms:modified xsi:type="dcterms:W3CDTF">2026-03-26T08:38:23Z</dcterms:modified>
</cp:coreProperties>
</file>